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fr-FR"/>
              <a:t>Modifiez le style du titre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8/22/2017</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672704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98647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26409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7474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fr-FR"/>
              <a:t>Modifiez le style du titre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t>8/22/2017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30778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161160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447191" y="2824269"/>
            <a:ext cx="4488794" cy="264445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56025" y="2821491"/>
            <a:ext cx="4488794" cy="263737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71281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899027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713706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8/22/2017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492600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fr-FR"/>
              <a:t>Cliquez sur l'icône pour ajouter une image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pPr/>
              <a:t>8/22/2017</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69401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8/22/2017</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‹N°›</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16747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r.wikipedia.org/wiki/cuirasse_musculaire" TargetMode="External"/><Relationship Id="rId2" Type="http://schemas.openxmlformats.org/officeDocument/2006/relationships/image" Target="../media/image3.jpg"/><Relationship Id="rId1" Type="http://schemas.openxmlformats.org/officeDocument/2006/relationships/slideLayout" Target="../slideLayouts/slideLayout8.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hyperlink" Target="https://fr.wikipedia.org/wiki/Autoportrait" TargetMode="External"/><Relationship Id="rId13" Type="http://schemas.openxmlformats.org/officeDocument/2006/relationships/hyperlink" Target="https://fr.wikipedia.org/wiki/Religion" TargetMode="External"/><Relationship Id="rId3" Type="http://schemas.openxmlformats.org/officeDocument/2006/relationships/hyperlink" Target="http://henrikaufman.typepad.com/le_design_minimals/science/" TargetMode="External"/><Relationship Id="rId7" Type="http://schemas.openxmlformats.org/officeDocument/2006/relationships/hyperlink" Target="https://fr.wikipedia.org/wiki/Albrecht_D%C3%BCrer" TargetMode="External"/><Relationship Id="rId12" Type="http://schemas.openxmlformats.org/officeDocument/2006/relationships/hyperlink" Target="https://fr.wikipedia.org/wiki/Mythologie" TargetMode="External"/><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hyperlink" Target="https://fr.wikipedia.org/wiki/Esth%C3%A9tique" TargetMode="External"/><Relationship Id="rId11" Type="http://schemas.openxmlformats.org/officeDocument/2006/relationships/hyperlink" Target="https://fr.wikipedia.org/wiki/L%C3%A9onard_de_Vinci" TargetMode="External"/><Relationship Id="rId5" Type="http://schemas.openxmlformats.org/officeDocument/2006/relationships/hyperlink" Target="https://fr.wikipedia.org/wiki/Humanisme" TargetMode="External"/><Relationship Id="rId15" Type="http://schemas.openxmlformats.org/officeDocument/2006/relationships/image" Target="../media/image10.jpg"/><Relationship Id="rId10" Type="http://schemas.openxmlformats.org/officeDocument/2006/relationships/hyperlink" Target="https://fr.wikipedia.org/wiki/Homme_de_Vitruve" TargetMode="External"/><Relationship Id="rId4" Type="http://schemas.openxmlformats.org/officeDocument/2006/relationships/hyperlink" Target="https://fr.wikipedia.org/wiki/%C3%89thique" TargetMode="External"/><Relationship Id="rId9" Type="http://schemas.openxmlformats.org/officeDocument/2006/relationships/hyperlink" Target="https://fr.wikipedia.org/wiki/1503" TargetMode="External"/><Relationship Id="rId14" Type="http://schemas.openxmlformats.org/officeDocument/2006/relationships/hyperlink" Target="https://fr.wikipedia.org/wiki/Nu_(genre_artistique)#cite_note-2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2A678AD-7BC2-48BD-ACBE-60927B6D7EBC}"/>
              </a:ext>
            </a:extLst>
          </p:cNvPr>
          <p:cNvSpPr>
            <a:spLocks noGrp="1"/>
          </p:cNvSpPr>
          <p:nvPr>
            <p:ph type="title"/>
          </p:nvPr>
        </p:nvSpPr>
        <p:spPr>
          <a:xfrm>
            <a:off x="318783" y="370885"/>
            <a:ext cx="2449584" cy="780800"/>
          </a:xfrm>
        </p:spPr>
        <p:txBody>
          <a:bodyPr>
            <a:normAutofit fontScale="90000"/>
          </a:bodyPr>
          <a:lstStyle/>
          <a:p>
            <a:pPr algn="ctr"/>
            <a:br>
              <a:rPr lang="fr-FR" dirty="0"/>
            </a:br>
            <a:br>
              <a:rPr lang="fr-FR" dirty="0"/>
            </a:br>
            <a:br>
              <a:rPr lang="fr-FR" dirty="0"/>
            </a:br>
            <a:r>
              <a:rPr lang="fr-FR" dirty="0"/>
              <a:t> Le nu dans l’Antiquité</a:t>
            </a:r>
          </a:p>
        </p:txBody>
      </p:sp>
      <p:pic>
        <p:nvPicPr>
          <p:cNvPr id="8" name="Espace réservé du contenu 7">
            <a:extLst>
              <a:ext uri="{FF2B5EF4-FFF2-40B4-BE49-F238E27FC236}">
                <a16:creationId xmlns:a16="http://schemas.microsoft.com/office/drawing/2014/main" id="{AD94E4FD-88EC-449C-9C45-13203188ACCC}"/>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10425585" y="1151684"/>
            <a:ext cx="1428058" cy="3317256"/>
          </a:xfrm>
          <a:prstGeom prst="rect">
            <a:avLst/>
          </a:prstGeom>
          <a:ln w="228600" cap="sq" cmpd="thickThin">
            <a:solidFill>
              <a:srgbClr val="000000"/>
            </a:solidFill>
            <a:prstDash val="solid"/>
            <a:miter lim="800000"/>
          </a:ln>
          <a:effectLst>
            <a:innerShdw blurRad="76200">
              <a:srgbClr val="000000"/>
            </a:innerShdw>
          </a:effectLst>
        </p:spPr>
      </p:pic>
      <p:sp>
        <p:nvSpPr>
          <p:cNvPr id="6" name="Espace réservé du texte 5">
            <a:extLst>
              <a:ext uri="{FF2B5EF4-FFF2-40B4-BE49-F238E27FC236}">
                <a16:creationId xmlns:a16="http://schemas.microsoft.com/office/drawing/2014/main" id="{6DD4DB52-E75C-478C-8730-7440F241A78D}"/>
              </a:ext>
            </a:extLst>
          </p:cNvPr>
          <p:cNvSpPr>
            <a:spLocks noGrp="1"/>
          </p:cNvSpPr>
          <p:nvPr>
            <p:ph type="body" sz="half" idx="2"/>
          </p:nvPr>
        </p:nvSpPr>
        <p:spPr>
          <a:xfrm>
            <a:off x="318783" y="1442907"/>
            <a:ext cx="2949577" cy="4010766"/>
          </a:xfrm>
        </p:spPr>
        <p:txBody>
          <a:bodyPr>
            <a:noAutofit/>
          </a:bodyPr>
          <a:lstStyle/>
          <a:p>
            <a:pPr lvl="0"/>
            <a:r>
              <a:rPr lang="fr-FR" sz="1200" dirty="0"/>
              <a:t>En art, le nu s’inscrit dans un héritage très ancien qui vient de la sculpture grecque ou romaine. Il appartient à l’art de peindre </a:t>
            </a:r>
          </a:p>
          <a:p>
            <a:pPr lvl="0"/>
            <a:r>
              <a:rPr lang="fr-FR" sz="1200" dirty="0"/>
              <a:t>Le nu est un élément imposé au peintre : les peintres apprennent à peindre en regardant des modèles nus</a:t>
            </a:r>
          </a:p>
          <a:p>
            <a:pPr lvl="0"/>
            <a:r>
              <a:rPr lang="fr-FR" sz="1200" dirty="0"/>
              <a:t>C’est même une contrainte pour tout artiste voulant accéder à l’art</a:t>
            </a:r>
          </a:p>
          <a:p>
            <a:pPr lvl="0"/>
            <a:r>
              <a:rPr lang="fr-FR" sz="1200" dirty="0"/>
              <a:t>C’est une convention : peinture académique a produit de façon industrielle des milliers de tableau de nu. </a:t>
            </a:r>
          </a:p>
          <a:p>
            <a:r>
              <a:rPr lang="fr-FR" sz="1200" dirty="0"/>
              <a:t>En art, Il y avait des codes qui permettaient ou non de représenter la nudité. La peinture a elle bénéficié de ce code, le roman, non</a:t>
            </a:r>
          </a:p>
        </p:txBody>
      </p:sp>
      <p:pic>
        <p:nvPicPr>
          <p:cNvPr id="10" name="Image 9">
            <a:extLst>
              <a:ext uri="{FF2B5EF4-FFF2-40B4-BE49-F238E27FC236}">
                <a16:creationId xmlns:a16="http://schemas.microsoft.com/office/drawing/2014/main" id="{F3F14050-9EB3-4659-8F43-8825BEC5F051}"/>
              </a:ext>
            </a:extLst>
          </p:cNvPr>
          <p:cNvPicPr>
            <a:picLocks noChangeAspect="1"/>
          </p:cNvPicPr>
          <p:nvPr/>
        </p:nvPicPr>
        <p:blipFill>
          <a:blip r:embed="rId4"/>
          <a:stretch>
            <a:fillRect/>
          </a:stretch>
        </p:blipFill>
        <p:spPr>
          <a:xfrm>
            <a:off x="4134041" y="156954"/>
            <a:ext cx="1340991" cy="2741704"/>
          </a:xfrm>
          <a:prstGeom prst="rect">
            <a:avLst/>
          </a:prstGeom>
          <a:ln w="88900" cap="sq" cmpd="thickThin">
            <a:solidFill>
              <a:srgbClr val="000000"/>
            </a:solidFill>
            <a:prstDash val="solid"/>
            <a:miter lim="800000"/>
          </a:ln>
          <a:effectLst>
            <a:innerShdw blurRad="76200">
              <a:srgbClr val="000000"/>
            </a:innerShdw>
          </a:effectLst>
        </p:spPr>
      </p:pic>
      <p:pic>
        <p:nvPicPr>
          <p:cNvPr id="12" name="Image 11">
            <a:extLst>
              <a:ext uri="{FF2B5EF4-FFF2-40B4-BE49-F238E27FC236}">
                <a16:creationId xmlns:a16="http://schemas.microsoft.com/office/drawing/2014/main" id="{97B44698-100D-4E64-8B98-AE97DA41BB69}"/>
              </a:ext>
            </a:extLst>
          </p:cNvPr>
          <p:cNvPicPr>
            <a:picLocks noChangeAspect="1"/>
          </p:cNvPicPr>
          <p:nvPr/>
        </p:nvPicPr>
        <p:blipFill>
          <a:blip r:embed="rId5"/>
          <a:stretch>
            <a:fillRect/>
          </a:stretch>
        </p:blipFill>
        <p:spPr>
          <a:xfrm>
            <a:off x="7220592" y="370884"/>
            <a:ext cx="2652683" cy="3179180"/>
          </a:xfrm>
          <a:prstGeom prst="rect">
            <a:avLst/>
          </a:prstGeom>
          <a:ln w="228600" cap="sq" cmpd="thickThin">
            <a:solidFill>
              <a:srgbClr val="000000"/>
            </a:solidFill>
            <a:prstDash val="solid"/>
            <a:miter lim="800000"/>
          </a:ln>
          <a:effectLst>
            <a:innerShdw blurRad="76200">
              <a:srgbClr val="000000"/>
            </a:innerShdw>
          </a:effectLst>
        </p:spPr>
      </p:pic>
      <p:pic>
        <p:nvPicPr>
          <p:cNvPr id="18" name="Image 17">
            <a:extLst>
              <a:ext uri="{FF2B5EF4-FFF2-40B4-BE49-F238E27FC236}">
                <a16:creationId xmlns:a16="http://schemas.microsoft.com/office/drawing/2014/main" id="{DBBBB6C4-FEB2-4B55-9CCD-EBA40C352267}"/>
              </a:ext>
            </a:extLst>
          </p:cNvPr>
          <p:cNvPicPr>
            <a:picLocks noChangeAspect="1"/>
          </p:cNvPicPr>
          <p:nvPr/>
        </p:nvPicPr>
        <p:blipFill>
          <a:blip r:embed="rId6"/>
          <a:stretch>
            <a:fillRect/>
          </a:stretch>
        </p:blipFill>
        <p:spPr>
          <a:xfrm>
            <a:off x="3820670" y="3330741"/>
            <a:ext cx="2847612" cy="227639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36782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4BD1DC-BDD9-4CFE-A19E-FD1FFFE4CE0D}"/>
              </a:ext>
            </a:extLst>
          </p:cNvPr>
          <p:cNvSpPr>
            <a:spLocks noGrp="1"/>
          </p:cNvSpPr>
          <p:nvPr>
            <p:ph type="title"/>
          </p:nvPr>
        </p:nvSpPr>
        <p:spPr>
          <a:xfrm>
            <a:off x="528506" y="798973"/>
            <a:ext cx="2592200" cy="887214"/>
          </a:xfrm>
        </p:spPr>
        <p:txBody>
          <a:bodyPr>
            <a:normAutofit fontScale="90000"/>
          </a:bodyPr>
          <a:lstStyle/>
          <a:p>
            <a:r>
              <a:rPr lang="fr-FR" dirty="0"/>
              <a:t>Représentation du Nu au Moyen-âge</a:t>
            </a:r>
          </a:p>
        </p:txBody>
      </p:sp>
      <p:pic>
        <p:nvPicPr>
          <p:cNvPr id="6" name="Espace réservé du contenu 5">
            <a:extLst>
              <a:ext uri="{FF2B5EF4-FFF2-40B4-BE49-F238E27FC236}">
                <a16:creationId xmlns:a16="http://schemas.microsoft.com/office/drawing/2014/main" id="{431DE961-BAFB-4B51-B353-F16594C6ED99}"/>
              </a:ext>
            </a:extLst>
          </p:cNvPr>
          <p:cNvPicPr>
            <a:picLocks noGrp="1" noChangeAspect="1"/>
          </p:cNvPicPr>
          <p:nvPr>
            <p:ph idx="1"/>
          </p:nvPr>
        </p:nvPicPr>
        <p:blipFill>
          <a:blip r:embed="rId2"/>
          <a:stretch>
            <a:fillRect/>
          </a:stretch>
        </p:blipFill>
        <p:spPr>
          <a:xfrm>
            <a:off x="4624133" y="462954"/>
            <a:ext cx="2573622" cy="3253369"/>
          </a:xfrm>
          <a:prstGeom prst="rect">
            <a:avLst/>
          </a:prstGeom>
          <a:ln w="228600" cap="sq" cmpd="thickThin">
            <a:solidFill>
              <a:srgbClr val="000000"/>
            </a:solidFill>
            <a:prstDash val="solid"/>
            <a:miter lim="800000"/>
          </a:ln>
          <a:effectLst>
            <a:innerShdw blurRad="76200">
              <a:srgbClr val="000000"/>
            </a:innerShdw>
          </a:effectLst>
        </p:spPr>
      </p:pic>
      <p:sp>
        <p:nvSpPr>
          <p:cNvPr id="4" name="Espace réservé du texte 3">
            <a:extLst>
              <a:ext uri="{FF2B5EF4-FFF2-40B4-BE49-F238E27FC236}">
                <a16:creationId xmlns:a16="http://schemas.microsoft.com/office/drawing/2014/main" id="{2EA47E6F-11E2-43CA-A233-AB5055742DE4}"/>
              </a:ext>
            </a:extLst>
          </p:cNvPr>
          <p:cNvSpPr>
            <a:spLocks noGrp="1"/>
          </p:cNvSpPr>
          <p:nvPr>
            <p:ph type="body" sz="half" idx="2"/>
          </p:nvPr>
        </p:nvSpPr>
        <p:spPr>
          <a:xfrm>
            <a:off x="302005" y="2416029"/>
            <a:ext cx="2919367" cy="3037643"/>
          </a:xfrm>
        </p:spPr>
        <p:txBody>
          <a:bodyPr>
            <a:normAutofit fontScale="77500" lnSpcReduction="20000"/>
          </a:bodyPr>
          <a:lstStyle/>
          <a:p>
            <a:pPr algn="ctr"/>
            <a:r>
              <a:rPr lang="fr-FR" sz="3200" dirty="0"/>
              <a:t>La nudité, rare, est un rappel de la condition mortelle et imparfaite de l'homme, et un interdit après le pêché originel</a:t>
            </a:r>
          </a:p>
        </p:txBody>
      </p:sp>
      <p:pic>
        <p:nvPicPr>
          <p:cNvPr id="8" name="Image 7">
            <a:extLst>
              <a:ext uri="{FF2B5EF4-FFF2-40B4-BE49-F238E27FC236}">
                <a16:creationId xmlns:a16="http://schemas.microsoft.com/office/drawing/2014/main" id="{36D1BA3B-A197-4A73-95C5-75517CBBFFE8}"/>
              </a:ext>
            </a:extLst>
          </p:cNvPr>
          <p:cNvPicPr>
            <a:picLocks noChangeAspect="1"/>
          </p:cNvPicPr>
          <p:nvPr/>
        </p:nvPicPr>
        <p:blipFill>
          <a:blip r:embed="rId3"/>
          <a:stretch>
            <a:fillRect/>
          </a:stretch>
        </p:blipFill>
        <p:spPr>
          <a:xfrm>
            <a:off x="8011487" y="939567"/>
            <a:ext cx="3414318" cy="424482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92043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CE254A-E018-4F24-91D7-7C078D6B224D}"/>
              </a:ext>
            </a:extLst>
          </p:cNvPr>
          <p:cNvSpPr>
            <a:spLocks noGrp="1"/>
          </p:cNvSpPr>
          <p:nvPr>
            <p:ph type="title"/>
          </p:nvPr>
        </p:nvSpPr>
        <p:spPr>
          <a:xfrm>
            <a:off x="511728" y="798973"/>
            <a:ext cx="2399252" cy="862047"/>
          </a:xfrm>
        </p:spPr>
        <p:txBody>
          <a:bodyPr>
            <a:normAutofit/>
          </a:bodyPr>
          <a:lstStyle/>
          <a:p>
            <a:r>
              <a:rPr lang="fr-FR" dirty="0"/>
              <a:t>Le Nu à la Renaissance</a:t>
            </a:r>
          </a:p>
        </p:txBody>
      </p:sp>
      <p:pic>
        <p:nvPicPr>
          <p:cNvPr id="6" name="Espace réservé du contenu 5">
            <a:extLst>
              <a:ext uri="{FF2B5EF4-FFF2-40B4-BE49-F238E27FC236}">
                <a16:creationId xmlns:a16="http://schemas.microsoft.com/office/drawing/2014/main" id="{B85B644D-C27A-4A36-84BB-5BAA13214E1D}"/>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498422" y="1229996"/>
            <a:ext cx="2381250" cy="2695575"/>
          </a:xfrm>
          <a:prstGeom prst="rect">
            <a:avLst/>
          </a:prstGeom>
          <a:ln w="228600" cap="sq" cmpd="thickThin">
            <a:solidFill>
              <a:srgbClr val="000000"/>
            </a:solidFill>
            <a:prstDash val="solid"/>
            <a:miter lim="800000"/>
          </a:ln>
          <a:effectLst>
            <a:innerShdw blurRad="76200">
              <a:srgbClr val="000000"/>
            </a:innerShdw>
          </a:effectLst>
        </p:spPr>
      </p:pic>
      <p:sp>
        <p:nvSpPr>
          <p:cNvPr id="4" name="Espace réservé du texte 3">
            <a:extLst>
              <a:ext uri="{FF2B5EF4-FFF2-40B4-BE49-F238E27FC236}">
                <a16:creationId xmlns:a16="http://schemas.microsoft.com/office/drawing/2014/main" id="{36F4AC0D-AEBC-4FA6-AC2B-7F8DEC9EA74A}"/>
              </a:ext>
            </a:extLst>
          </p:cNvPr>
          <p:cNvSpPr>
            <a:spLocks noGrp="1"/>
          </p:cNvSpPr>
          <p:nvPr>
            <p:ph type="body" sz="half" idx="2"/>
          </p:nvPr>
        </p:nvSpPr>
        <p:spPr>
          <a:xfrm>
            <a:off x="176169" y="1988191"/>
            <a:ext cx="3573710" cy="3465482"/>
          </a:xfrm>
        </p:spPr>
        <p:txBody>
          <a:bodyPr>
            <a:noAutofit/>
          </a:bodyPr>
          <a:lstStyle/>
          <a:p>
            <a:r>
              <a:rPr lang="fr-FR" sz="1200" dirty="0"/>
              <a:t>À la Renaissance, le corps nu peut apparaitre comme sujet à part entière. Il exprime une </a:t>
            </a:r>
            <a:r>
              <a:rPr lang="fr-FR" sz="1200" dirty="0">
                <a:hlinkClick r:id="rId4" tooltip="Éthique"/>
              </a:rPr>
              <a:t>éthique</a:t>
            </a:r>
            <a:r>
              <a:rPr lang="fr-FR" sz="1200" dirty="0"/>
              <a:t> </a:t>
            </a:r>
            <a:r>
              <a:rPr lang="fr-FR" sz="1200" dirty="0">
                <a:hlinkClick r:id="rId5" tooltip="Humanisme"/>
              </a:rPr>
              <a:t>humaniste</a:t>
            </a:r>
            <a:r>
              <a:rPr lang="fr-FR" sz="1200" dirty="0"/>
              <a:t> et une </a:t>
            </a:r>
            <a:r>
              <a:rPr lang="fr-FR" sz="1200" dirty="0">
                <a:hlinkClick r:id="rId6" tooltip="Esthétique"/>
              </a:rPr>
              <a:t>esthétique</a:t>
            </a:r>
            <a:r>
              <a:rPr lang="fr-FR" sz="1200" dirty="0"/>
              <a:t> nouvelle. Léonard de Vinci donne l'impulsion à une étude rigoureuse de la nature observée. Le corps nu y est scruté comme s'il s'agissait d'en comprendre le fonctionnement encore mystérieux. </a:t>
            </a:r>
            <a:r>
              <a:rPr lang="fr-FR" sz="1200" dirty="0">
                <a:hlinkClick r:id="rId7" tooltip="Albrecht Dürer"/>
              </a:rPr>
              <a:t>Albrecht Dürer</a:t>
            </a:r>
            <a:r>
              <a:rPr lang="fr-FR" sz="1200" dirty="0"/>
              <a:t> est le premier artiste à </a:t>
            </a:r>
            <a:r>
              <a:rPr lang="fr-FR" sz="1200" dirty="0">
                <a:hlinkClick r:id="rId8" tooltip="Autoportrait"/>
              </a:rPr>
              <a:t>se représenter nu</a:t>
            </a:r>
            <a:r>
              <a:rPr lang="fr-FR" sz="1200" dirty="0"/>
              <a:t> en </a:t>
            </a:r>
            <a:r>
              <a:rPr lang="fr-FR" sz="1200" dirty="0">
                <a:hlinkClick r:id="rId9" tooltip="1503"/>
              </a:rPr>
              <a:t>1503</a:t>
            </a:r>
            <a:r>
              <a:rPr lang="fr-FR" sz="1200" dirty="0"/>
              <a:t>, sans aucune concession. Une des études anatomiques les plus célèbres est l'</a:t>
            </a:r>
            <a:r>
              <a:rPr lang="fr-FR" sz="1200" dirty="0">
                <a:hlinkClick r:id="rId10" tooltip="Homme de Vitruve"/>
              </a:rPr>
              <a:t>homme de Vitruve</a:t>
            </a:r>
            <a:r>
              <a:rPr lang="fr-FR" sz="1200" dirty="0"/>
              <a:t> de </a:t>
            </a:r>
            <a:r>
              <a:rPr lang="fr-FR" sz="1200" dirty="0">
                <a:hlinkClick r:id="rId11" tooltip="Léonard de Vinci"/>
              </a:rPr>
              <a:t>Léonard de Vinci</a:t>
            </a:r>
            <a:r>
              <a:rPr lang="fr-FR" sz="1200" dirty="0"/>
              <a:t>). </a:t>
            </a:r>
          </a:p>
          <a:p>
            <a:r>
              <a:rPr lang="fr-FR" sz="1050" dirty="0"/>
              <a:t>le corps nu est également représenté essentiellement dans des œuvres à sujets </a:t>
            </a:r>
            <a:r>
              <a:rPr lang="fr-FR" sz="1050" dirty="0">
                <a:hlinkClick r:id="rId12" tooltip="Mythologie"/>
              </a:rPr>
              <a:t>thèmes mythologiques</a:t>
            </a:r>
            <a:r>
              <a:rPr lang="fr-FR" sz="1050" dirty="0"/>
              <a:t> ou </a:t>
            </a:r>
            <a:r>
              <a:rPr lang="fr-FR" sz="1050" dirty="0">
                <a:hlinkClick r:id="rId13" tooltip="Religion"/>
              </a:rPr>
              <a:t>religieux</a:t>
            </a:r>
            <a:r>
              <a:rPr lang="fr-FR" sz="1050" baseline="30000" dirty="0">
                <a:hlinkClick r:id="rId14"/>
              </a:rPr>
              <a:t>[24]</a:t>
            </a:r>
            <a:r>
              <a:rPr lang="fr-FR" sz="1050" dirty="0"/>
              <a:t>.</a:t>
            </a:r>
          </a:p>
        </p:txBody>
      </p:sp>
      <p:sp>
        <p:nvSpPr>
          <p:cNvPr id="7" name="AutoShape 2" descr="Résultat de recherche d'images pour &quot;la naissance de Vénus&quot;">
            <a:extLst>
              <a:ext uri="{FF2B5EF4-FFF2-40B4-BE49-F238E27FC236}">
                <a16:creationId xmlns:a16="http://schemas.microsoft.com/office/drawing/2014/main" id="{7F131118-5502-45BC-8B54-E273FBFC84B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 name="Image 8">
            <a:extLst>
              <a:ext uri="{FF2B5EF4-FFF2-40B4-BE49-F238E27FC236}">
                <a16:creationId xmlns:a16="http://schemas.microsoft.com/office/drawing/2014/main" id="{9B8EC07D-3E18-4A91-AC4E-772AD3CFF129}"/>
              </a:ext>
            </a:extLst>
          </p:cNvPr>
          <p:cNvPicPr>
            <a:picLocks noChangeAspect="1"/>
          </p:cNvPicPr>
          <p:nvPr/>
        </p:nvPicPr>
        <p:blipFill>
          <a:blip r:embed="rId15"/>
          <a:stretch>
            <a:fillRect/>
          </a:stretch>
        </p:blipFill>
        <p:spPr>
          <a:xfrm>
            <a:off x="7474591" y="1031847"/>
            <a:ext cx="4051882" cy="312909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41135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DF9628-FE0E-4ADE-8B2A-C15ED5D444D4}"/>
              </a:ext>
            </a:extLst>
          </p:cNvPr>
          <p:cNvSpPr>
            <a:spLocks noGrp="1"/>
          </p:cNvSpPr>
          <p:nvPr>
            <p:ph type="title"/>
          </p:nvPr>
        </p:nvSpPr>
        <p:spPr>
          <a:xfrm>
            <a:off x="260059" y="545284"/>
            <a:ext cx="2348917" cy="1174460"/>
          </a:xfrm>
        </p:spPr>
        <p:txBody>
          <a:bodyPr>
            <a:normAutofit/>
          </a:bodyPr>
          <a:lstStyle/>
          <a:p>
            <a:r>
              <a:rPr lang="fr-FR" dirty="0"/>
              <a:t>La crise du nu au XIXème siècle</a:t>
            </a:r>
          </a:p>
        </p:txBody>
      </p:sp>
      <p:pic>
        <p:nvPicPr>
          <p:cNvPr id="6" name="Espace réservé du contenu 5">
            <a:extLst>
              <a:ext uri="{FF2B5EF4-FFF2-40B4-BE49-F238E27FC236}">
                <a16:creationId xmlns:a16="http://schemas.microsoft.com/office/drawing/2014/main" id="{F3C5441E-0F8F-406E-9B50-A3B6D906F18C}"/>
              </a:ext>
            </a:extLst>
          </p:cNvPr>
          <p:cNvPicPr>
            <a:picLocks noGrp="1" noChangeAspect="1"/>
          </p:cNvPicPr>
          <p:nvPr>
            <p:ph idx="1"/>
          </p:nvPr>
        </p:nvPicPr>
        <p:blipFill>
          <a:blip r:embed="rId2"/>
          <a:stretch>
            <a:fillRect/>
          </a:stretch>
        </p:blipFill>
        <p:spPr>
          <a:xfrm>
            <a:off x="4001308" y="1396447"/>
            <a:ext cx="3406171" cy="1889956"/>
          </a:xfrm>
          <a:prstGeom prst="rect">
            <a:avLst/>
          </a:prstGeom>
          <a:ln w="228600" cap="sq" cmpd="thickThin">
            <a:solidFill>
              <a:srgbClr val="000000"/>
            </a:solidFill>
            <a:prstDash val="solid"/>
            <a:miter lim="800000"/>
          </a:ln>
          <a:effectLst>
            <a:innerShdw blurRad="76200">
              <a:srgbClr val="000000"/>
            </a:innerShdw>
          </a:effectLst>
        </p:spPr>
      </p:pic>
      <p:sp>
        <p:nvSpPr>
          <p:cNvPr id="4" name="Espace réservé du texte 3">
            <a:extLst>
              <a:ext uri="{FF2B5EF4-FFF2-40B4-BE49-F238E27FC236}">
                <a16:creationId xmlns:a16="http://schemas.microsoft.com/office/drawing/2014/main" id="{A2BA9440-2BA7-4299-AD0C-B0D64E8F1899}"/>
              </a:ext>
            </a:extLst>
          </p:cNvPr>
          <p:cNvSpPr>
            <a:spLocks noGrp="1"/>
          </p:cNvSpPr>
          <p:nvPr>
            <p:ph type="body" sz="half" idx="2"/>
          </p:nvPr>
        </p:nvSpPr>
        <p:spPr>
          <a:xfrm>
            <a:off x="362492" y="2341425"/>
            <a:ext cx="2961967" cy="3153364"/>
          </a:xfrm>
        </p:spPr>
        <p:txBody>
          <a:bodyPr>
            <a:normAutofit fontScale="70000" lnSpcReduction="20000"/>
          </a:bodyPr>
          <a:lstStyle/>
          <a:p>
            <a:r>
              <a:rPr lang="fr-FR" dirty="0"/>
              <a:t>Une forme d’exaspération des peintres face au nu académique </a:t>
            </a:r>
          </a:p>
          <a:p>
            <a:r>
              <a:rPr lang="fr-FR" dirty="0"/>
              <a:t>Deux provocations incroyables :</a:t>
            </a:r>
          </a:p>
          <a:p>
            <a:pPr marL="285750" indent="-285750">
              <a:buFont typeface="Wingdings" panose="05000000000000000000" pitchFamily="2" charset="2"/>
              <a:buChar char="§"/>
            </a:pPr>
            <a:r>
              <a:rPr lang="fr-FR" dirty="0"/>
              <a:t> l’origine du monde, Courbet : montre un fragment du corps, celui du sexe</a:t>
            </a:r>
          </a:p>
          <a:p>
            <a:pPr marL="285750" indent="-285750">
              <a:buFont typeface="Wingdings" panose="05000000000000000000" pitchFamily="2" charset="2"/>
              <a:buChar char="§"/>
            </a:pPr>
            <a:r>
              <a:rPr lang="fr-FR"/>
              <a:t>Le </a:t>
            </a:r>
            <a:r>
              <a:rPr lang="fr-FR" dirty="0"/>
              <a:t>déjeuner sur l’herbe : le scandale vient de : l’opposition du nu et de l’habillé : alors que les corps masculins, s’intègrent dans le volume de l’espace, celui du corps nu féminin se détache totalement des volumes de l’espace, créant ainsi une disproportion de la représentation du corps féminin qui fait scandale. </a:t>
            </a:r>
          </a:p>
          <a:p>
            <a:endParaRPr lang="fr-FR" dirty="0"/>
          </a:p>
        </p:txBody>
      </p:sp>
      <p:pic>
        <p:nvPicPr>
          <p:cNvPr id="8" name="Image 7">
            <a:extLst>
              <a:ext uri="{FF2B5EF4-FFF2-40B4-BE49-F238E27FC236}">
                <a16:creationId xmlns:a16="http://schemas.microsoft.com/office/drawing/2014/main" id="{37244984-464F-42F9-B171-5B3BB03C5E77}"/>
              </a:ext>
            </a:extLst>
          </p:cNvPr>
          <p:cNvPicPr>
            <a:picLocks noChangeAspect="1"/>
          </p:cNvPicPr>
          <p:nvPr/>
        </p:nvPicPr>
        <p:blipFill>
          <a:blip r:embed="rId3"/>
          <a:stretch>
            <a:fillRect/>
          </a:stretch>
        </p:blipFill>
        <p:spPr>
          <a:xfrm>
            <a:off x="8268886" y="1107347"/>
            <a:ext cx="3224031" cy="240014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33972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A38DA3-022D-4FD7-9DCE-FBA08DD7413E}"/>
              </a:ext>
            </a:extLst>
          </p:cNvPr>
          <p:cNvSpPr>
            <a:spLocks noGrp="1"/>
          </p:cNvSpPr>
          <p:nvPr>
            <p:ph type="title"/>
          </p:nvPr>
        </p:nvSpPr>
        <p:spPr>
          <a:xfrm>
            <a:off x="511728" y="798973"/>
            <a:ext cx="2139194" cy="1155662"/>
          </a:xfrm>
        </p:spPr>
        <p:txBody>
          <a:bodyPr/>
          <a:lstStyle/>
          <a:p>
            <a:r>
              <a:rPr lang="fr-FR" dirty="0"/>
              <a:t>Vénus d’</a:t>
            </a:r>
            <a:r>
              <a:rPr lang="fr-FR" dirty="0" err="1"/>
              <a:t>Urbin</a:t>
            </a:r>
            <a:endParaRPr lang="fr-FR" dirty="0"/>
          </a:p>
        </p:txBody>
      </p:sp>
      <p:sp>
        <p:nvSpPr>
          <p:cNvPr id="4" name="Espace réservé du texte 3">
            <a:extLst>
              <a:ext uri="{FF2B5EF4-FFF2-40B4-BE49-F238E27FC236}">
                <a16:creationId xmlns:a16="http://schemas.microsoft.com/office/drawing/2014/main" id="{DC36405F-053D-46F1-BC88-15B14421DE07}"/>
              </a:ext>
            </a:extLst>
          </p:cNvPr>
          <p:cNvSpPr>
            <a:spLocks noGrp="1"/>
          </p:cNvSpPr>
          <p:nvPr>
            <p:ph type="body" sz="half" idx="2"/>
          </p:nvPr>
        </p:nvSpPr>
        <p:spPr>
          <a:xfrm>
            <a:off x="511728" y="4093828"/>
            <a:ext cx="2139194" cy="1359844"/>
          </a:xfrm>
        </p:spPr>
        <p:txBody>
          <a:bodyPr/>
          <a:lstStyle/>
          <a:p>
            <a:r>
              <a:rPr lang="fr-FR" dirty="0"/>
              <a:t>Olympia, Manet</a:t>
            </a:r>
          </a:p>
        </p:txBody>
      </p:sp>
      <p:pic>
        <p:nvPicPr>
          <p:cNvPr id="8" name="Espace réservé du contenu 7">
            <a:extLst>
              <a:ext uri="{FF2B5EF4-FFF2-40B4-BE49-F238E27FC236}">
                <a16:creationId xmlns:a16="http://schemas.microsoft.com/office/drawing/2014/main" id="{5D11BDCD-C554-4BB5-A1C0-6A929DEEEA77}"/>
              </a:ext>
            </a:extLst>
          </p:cNvPr>
          <p:cNvPicPr>
            <a:picLocks noGrp="1" noChangeAspect="1"/>
          </p:cNvPicPr>
          <p:nvPr>
            <p:ph idx="1"/>
          </p:nvPr>
        </p:nvPicPr>
        <p:blipFill>
          <a:blip r:embed="rId2"/>
          <a:stretch>
            <a:fillRect/>
          </a:stretch>
        </p:blipFill>
        <p:spPr bwMode="auto">
          <a:xfrm>
            <a:off x="3051489" y="279683"/>
            <a:ext cx="4655889" cy="253347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433ABC21-CD80-4E6A-8E6D-9B8DADBF533B}"/>
              </a:ext>
            </a:extLst>
          </p:cNvPr>
          <p:cNvPicPr>
            <a:picLocks noChangeAspect="1"/>
          </p:cNvPicPr>
          <p:nvPr/>
        </p:nvPicPr>
        <p:blipFill>
          <a:blip r:embed="rId3"/>
          <a:stretch>
            <a:fillRect/>
          </a:stretch>
        </p:blipFill>
        <p:spPr>
          <a:xfrm>
            <a:off x="3051489" y="3490786"/>
            <a:ext cx="4856934" cy="212122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17793999"/>
      </p:ext>
    </p:extLst>
  </p:cSld>
  <p:clrMapOvr>
    <a:masterClrMapping/>
  </p:clrMapOvr>
</p:sld>
</file>

<file path=ppt/theme/theme1.xml><?xml version="1.0" encoding="utf-8"?>
<a:theme xmlns:a="http://schemas.openxmlformats.org/drawingml/2006/main" name="Galerie">
  <a:themeElements>
    <a:clrScheme name="Rouge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Galerie">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43</TotalTime>
  <Words>196</Words>
  <Application>Microsoft Office PowerPoint</Application>
  <PresentationFormat>Grand écran</PresentationFormat>
  <Paragraphs>18</Paragraphs>
  <Slides>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vt:i4>
      </vt:variant>
    </vt:vector>
  </HeadingPairs>
  <TitlesOfParts>
    <vt:vector size="9" baseType="lpstr">
      <vt:lpstr>Arial</vt:lpstr>
      <vt:lpstr>Rockwell</vt:lpstr>
      <vt:lpstr>Wingdings</vt:lpstr>
      <vt:lpstr>Galerie</vt:lpstr>
      <vt:lpstr>    Le nu dans l’Antiquité</vt:lpstr>
      <vt:lpstr>Représentation du Nu au Moyen-âge</vt:lpstr>
      <vt:lpstr>Le Nu à la Renaissance</vt:lpstr>
      <vt:lpstr>La crise du nu au XIXème siècle</vt:lpstr>
      <vt:lpstr>Vénus d’Urbin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Galerie de tableaux    L’évolution du nu en peinture</dc:title>
  <dc:creator>admin</dc:creator>
  <cp:lastModifiedBy>admin</cp:lastModifiedBy>
  <cp:revision>7</cp:revision>
  <dcterms:created xsi:type="dcterms:W3CDTF">2017-08-22T09:45:53Z</dcterms:created>
  <dcterms:modified xsi:type="dcterms:W3CDTF">2017-08-22T10:44:23Z</dcterms:modified>
</cp:coreProperties>
</file>