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3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EF7146-A44F-534C-AF33-E7A87D2F1489}" type="datetimeFigureOut">
              <a:rPr lang="fr-FR" smtClean="0"/>
              <a:t>19/11/2019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C72D9-5280-D04D-BAF3-EB2802A7AE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534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FC72D9-5280-D04D-BAF3-EB2802A7AE57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012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u-dessus de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ages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fr-FR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L’INTERROGATION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BERNARDINO Andréa </a:t>
            </a:r>
          </a:p>
          <a:p>
            <a:r>
              <a:rPr lang="fr-FR" dirty="0"/>
              <a:t>HAMMOND Kathleen</a:t>
            </a:r>
          </a:p>
          <a:p>
            <a:r>
              <a:rPr lang="fr-FR" dirty="0"/>
              <a:t>LIMOUSIN Léna</a:t>
            </a:r>
          </a:p>
          <a:p>
            <a:r>
              <a:rPr lang="fr-FR" dirty="0"/>
              <a:t>MARQUAND Jade </a:t>
            </a:r>
          </a:p>
          <a:p>
            <a:r>
              <a:rPr lang="fr-FR" dirty="0"/>
              <a:t>OPIFEX </a:t>
            </a:r>
            <a:r>
              <a:rPr lang="fr-FR" dirty="0" err="1"/>
              <a:t>Laurhanna</a:t>
            </a:r>
            <a:r>
              <a:rPr lang="fr-FR" dirty="0"/>
              <a:t> </a:t>
            </a:r>
            <a:br>
              <a:rPr lang="fr-FR" dirty="0"/>
            </a:br>
            <a:endParaRPr lang="fr-FR" dirty="0"/>
          </a:p>
          <a:p>
            <a:r>
              <a:rPr lang="fr-FR" dirty="0"/>
              <a:t>GALHARDO Mathis</a:t>
            </a:r>
          </a:p>
        </p:txBody>
      </p:sp>
      <p:pic>
        <p:nvPicPr>
          <p:cNvPr id="4" name="Image 3" descr="Mon_PDF-2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8342" y="3289143"/>
            <a:ext cx="2469775" cy="3067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627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38256"/>
            <a:ext cx="9144000" cy="459562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                                      L’interrogation permet: </a:t>
            </a:r>
          </a:p>
          <a:p>
            <a:pPr marL="0" indent="0">
              <a:buNone/>
            </a:pPr>
            <a:r>
              <a:rPr lang="fr-FR" dirty="0"/>
              <a:t>De poser une question ou de demander une information.</a:t>
            </a:r>
          </a:p>
          <a:p>
            <a:pPr marL="0" indent="0">
              <a:buNone/>
            </a:pPr>
            <a:r>
              <a:rPr lang="fr-FR" dirty="0"/>
              <a:t>Exprimer un ordre poliment, elle est alors utiliser comme une phrase injonctive.</a:t>
            </a:r>
          </a:p>
          <a:p>
            <a:pPr marL="0" indent="0">
              <a:buNone/>
            </a:pPr>
            <a:r>
              <a:rPr lang="fr-FR" dirty="0"/>
              <a:t>Exprimer une évidence.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          C’est un type de phrase utilisé uniquement en style direct.</a:t>
            </a:r>
          </a:p>
        </p:txBody>
      </p:sp>
    </p:spTree>
    <p:extLst>
      <p:ext uri="{BB962C8B-B14F-4D97-AF65-F5344CB8AC3E}">
        <p14:creationId xmlns:p14="http://schemas.microsoft.com/office/powerpoint/2010/main" val="164078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1-</a:t>
            </a:r>
            <a:r>
              <a:rPr lang="fr-FR" dirty="0"/>
              <a:t> </a:t>
            </a:r>
            <a:r>
              <a:rPr lang="fr-FR" dirty="0">
                <a:solidFill>
                  <a:srgbClr val="FF0000"/>
                </a:solidFill>
              </a:rPr>
              <a:t>L’interrogation directe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38256"/>
            <a:ext cx="9143999" cy="4565744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    L’interrogation directe. une intonation et un point d’interrogation.</a:t>
            </a:r>
          </a:p>
          <a:p>
            <a:pPr marL="0" indent="0">
              <a:buNone/>
            </a:pPr>
            <a:r>
              <a:rPr lang="fr-FR" dirty="0"/>
              <a:t>           Sa construction:</a:t>
            </a:r>
          </a:p>
          <a:p>
            <a:pPr marL="0" indent="0" algn="just">
              <a:buNone/>
            </a:pPr>
            <a:r>
              <a:rPr lang="fr-FR" dirty="0"/>
              <a:t>            Courant: « Est-ce que ». </a:t>
            </a:r>
            <a:r>
              <a:rPr lang="fr-FR" dirty="0">
                <a:solidFill>
                  <a:srgbClr val="FF0000"/>
                </a:solidFill>
              </a:rPr>
              <a:t>Est-ce que </a:t>
            </a:r>
            <a:r>
              <a:rPr lang="fr-FR" dirty="0">
                <a:solidFill>
                  <a:srgbClr val="008000"/>
                </a:solidFill>
              </a:rPr>
              <a:t>tu aimes manger ?</a:t>
            </a:r>
          </a:p>
          <a:p>
            <a:pPr marL="0" indent="0" algn="just">
              <a:buNone/>
            </a:pPr>
            <a:r>
              <a:rPr lang="fr-FR" dirty="0"/>
              <a:t>            Soutenu: Inversion sujet verbes. </a:t>
            </a:r>
            <a:r>
              <a:rPr lang="fr-FR" dirty="0">
                <a:solidFill>
                  <a:srgbClr val="FF0000"/>
                </a:solidFill>
              </a:rPr>
              <a:t>Souhaites-tu </a:t>
            </a:r>
            <a:r>
              <a:rPr lang="fr-FR" dirty="0">
                <a:solidFill>
                  <a:srgbClr val="008000"/>
                </a:solidFill>
              </a:rPr>
              <a:t>manger ?</a:t>
            </a:r>
          </a:p>
          <a:p>
            <a:pPr marL="0" indent="0">
              <a:buNone/>
            </a:pPr>
            <a:r>
              <a:rPr lang="fr-FR" dirty="0">
                <a:solidFill>
                  <a:srgbClr val="595959"/>
                </a:solidFill>
              </a:rPr>
              <a:t>            Familier: identique a une forme affirmative. </a:t>
            </a:r>
            <a:r>
              <a:rPr lang="fr-FR" dirty="0">
                <a:solidFill>
                  <a:srgbClr val="008000"/>
                </a:solidFill>
              </a:rPr>
              <a:t>Tu manges ?</a:t>
            </a:r>
            <a:endParaRPr lang="fr-FR" dirty="0">
              <a:solidFill>
                <a:srgbClr val="595959"/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80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1.1 Interrogation totale/ fermée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38256"/>
            <a:ext cx="9144000" cy="4580685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L’interrogation totale porte sur l’ensemble de la phrase. On répond par une réponse simple: « oui » ou « non ». Aucun mot interrogatif</a:t>
            </a:r>
          </a:p>
          <a:p>
            <a:pPr marL="0" indent="0">
              <a:buNone/>
            </a:pPr>
            <a:r>
              <a:rPr lang="fr-FR" dirty="0"/>
              <a:t>                            </a:t>
            </a:r>
          </a:p>
          <a:p>
            <a:pPr marL="0" indent="0">
              <a:buNone/>
            </a:pPr>
            <a:r>
              <a:rPr lang="fr-FR" dirty="0"/>
              <a:t>                              </a:t>
            </a:r>
            <a:r>
              <a:rPr lang="fr-FR" dirty="0">
                <a:solidFill>
                  <a:srgbClr val="008000"/>
                </a:solidFill>
              </a:rPr>
              <a:t>Tu viendras ?              </a:t>
            </a:r>
            <a:r>
              <a:rPr lang="fr-FR" dirty="0">
                <a:solidFill>
                  <a:srgbClr val="FF0000"/>
                </a:solidFill>
              </a:rPr>
              <a:t>Oui</a:t>
            </a:r>
            <a:r>
              <a:rPr lang="fr-FR" dirty="0">
                <a:solidFill>
                  <a:srgbClr val="008000"/>
                </a:solidFill>
              </a:rPr>
              <a:t> je viendrais.</a:t>
            </a:r>
          </a:p>
          <a:p>
            <a:pPr marL="0" indent="0">
              <a:buNone/>
            </a:pPr>
            <a:r>
              <a:rPr lang="fr-FR" dirty="0">
                <a:solidFill>
                  <a:srgbClr val="008000"/>
                </a:solidFill>
              </a:rPr>
              <a:t>                </a:t>
            </a:r>
          </a:p>
          <a:p>
            <a:pPr marL="0" indent="0">
              <a:buNone/>
            </a:pPr>
            <a:r>
              <a:rPr lang="fr-FR" dirty="0">
                <a:solidFill>
                  <a:srgbClr val="008000"/>
                </a:solidFill>
              </a:rPr>
              <a:t>                      Tu ne viendra pas ?             </a:t>
            </a:r>
            <a:r>
              <a:rPr lang="fr-FR" dirty="0">
                <a:solidFill>
                  <a:srgbClr val="FF0000"/>
                </a:solidFill>
              </a:rPr>
              <a:t>Non</a:t>
            </a:r>
            <a:r>
              <a:rPr lang="fr-FR" dirty="0">
                <a:solidFill>
                  <a:srgbClr val="008000"/>
                </a:solidFill>
              </a:rPr>
              <a:t> je viendrais pas.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5" name="Flèche vers la droite 4"/>
          <p:cNvSpPr/>
          <p:nvPr/>
        </p:nvSpPr>
        <p:spPr>
          <a:xfrm>
            <a:off x="3854824" y="4142140"/>
            <a:ext cx="717177" cy="172421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a droite 5"/>
          <p:cNvSpPr/>
          <p:nvPr/>
        </p:nvSpPr>
        <p:spPr>
          <a:xfrm>
            <a:off x="4108825" y="5280660"/>
            <a:ext cx="717177" cy="172421"/>
          </a:xfrm>
          <a:prstGeom prst="rightArrow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15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1.2 Interrogation Alternative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38256"/>
            <a:ext cx="9144000" cy="4715156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                        Un choix entre 2 termes avec l’utilisation de « ou ».</a:t>
            </a:r>
          </a:p>
          <a:p>
            <a:pPr marL="0" indent="0">
              <a:buNone/>
            </a:pPr>
            <a:endParaRPr lang="fr-FR" dirty="0"/>
          </a:p>
          <a:p>
            <a:pPr marL="0" indent="0" algn="just">
              <a:buNone/>
            </a:pPr>
            <a:r>
              <a:rPr lang="fr-FR" dirty="0"/>
              <a:t>                                                 </a:t>
            </a:r>
            <a:r>
              <a:rPr lang="fr-FR" dirty="0">
                <a:solidFill>
                  <a:srgbClr val="008000"/>
                </a:solidFill>
              </a:rPr>
              <a:t>Pile </a:t>
            </a:r>
            <a:r>
              <a:rPr lang="fr-FR" dirty="0">
                <a:solidFill>
                  <a:srgbClr val="FF0000"/>
                </a:solidFill>
              </a:rPr>
              <a:t>ou </a:t>
            </a:r>
            <a:r>
              <a:rPr lang="fr-FR" dirty="0">
                <a:solidFill>
                  <a:srgbClr val="008000"/>
                </a:solidFill>
              </a:rPr>
              <a:t>Face ?</a:t>
            </a:r>
          </a:p>
          <a:p>
            <a:pPr marL="0" indent="0" algn="just">
              <a:buNone/>
            </a:pPr>
            <a:r>
              <a:rPr lang="fr-FR" dirty="0">
                <a:solidFill>
                  <a:srgbClr val="008000"/>
                </a:solidFill>
              </a:rPr>
              <a:t>                   Vous préférez du vin rouge, blanc </a:t>
            </a:r>
            <a:r>
              <a:rPr lang="fr-FR" dirty="0">
                <a:solidFill>
                  <a:srgbClr val="FF0000"/>
                </a:solidFill>
              </a:rPr>
              <a:t>ou</a:t>
            </a:r>
            <a:r>
              <a:rPr lang="fr-FR" dirty="0">
                <a:solidFill>
                  <a:srgbClr val="008000"/>
                </a:solidFill>
              </a:rPr>
              <a:t> alors de l’eau?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637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1.3 Interrogation partielle/ouverte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38256"/>
            <a:ext cx="9144000" cy="4595626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      </a:t>
            </a:r>
            <a:r>
              <a:rPr lang="fr-FR" u="sng" dirty="0"/>
              <a:t>Interrogation partielle</a:t>
            </a:r>
            <a:r>
              <a:rPr lang="fr-FR" dirty="0"/>
              <a:t>          porte sur un élément précis de la phrase.                                                                 				  réponse développer.                                      				  réponse en lien avec le mot interrogatif.</a:t>
            </a:r>
          </a:p>
          <a:p>
            <a:pPr marL="0" indent="0">
              <a:buNone/>
            </a:pPr>
            <a:r>
              <a:rPr lang="fr-FR" dirty="0"/>
              <a:t>   Construction: </a:t>
            </a:r>
          </a:p>
          <a:p>
            <a:pPr marL="0" indent="0">
              <a:buNone/>
            </a:pPr>
            <a:r>
              <a:rPr lang="fr-FR" dirty="0"/>
              <a:t>  -Introduite par un adverbe, pronom, déterminant interrogatif</a:t>
            </a:r>
          </a:p>
          <a:p>
            <a:pPr marL="0" indent="0">
              <a:buNone/>
            </a:pPr>
            <a:r>
              <a:rPr lang="fr-FR" dirty="0"/>
              <a:t>  -Inversion sujet verbe a part lorsque « est-ce que » est employé</a:t>
            </a:r>
          </a:p>
          <a:p>
            <a:pPr marL="0" indent="0">
              <a:buNone/>
            </a:pPr>
            <a:r>
              <a:rPr lang="fr-FR" dirty="0">
                <a:solidFill>
                  <a:srgbClr val="008000"/>
                </a:solidFill>
              </a:rPr>
              <a:t>                                                à quoi penses-tu ?</a:t>
            </a:r>
          </a:p>
          <a:p>
            <a:pPr marL="0" indent="0">
              <a:buNone/>
            </a:pPr>
            <a:r>
              <a:rPr lang="fr-FR" dirty="0"/>
              <a:t>				 </a:t>
            </a:r>
          </a:p>
        </p:txBody>
      </p:sp>
      <p:sp>
        <p:nvSpPr>
          <p:cNvPr id="4" name="Flèche vers la droite 3"/>
          <p:cNvSpPr/>
          <p:nvPr/>
        </p:nvSpPr>
        <p:spPr>
          <a:xfrm>
            <a:off x="3175000" y="2752611"/>
            <a:ext cx="552823" cy="17242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89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123855"/>
            <a:ext cx="8913813" cy="1034541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1.4 Question rhétorique et valeur   d’ordre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38256"/>
            <a:ext cx="9144000" cy="4625509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Interrogation oratoire: Figure de style            question qui n’attend pas de réponse.                          Sa peut être:</a:t>
            </a:r>
          </a:p>
          <a:p>
            <a:pPr marL="0" indent="0">
              <a:buNone/>
            </a:pPr>
            <a:r>
              <a:rPr lang="fr-FR" dirty="0"/>
              <a:t>-Question vaste a laquelle aucune réponse est attendue.                          </a:t>
            </a:r>
            <a:r>
              <a:rPr lang="fr-FR" dirty="0">
                <a:solidFill>
                  <a:srgbClr val="008000"/>
                </a:solidFill>
              </a:rPr>
              <a:t>       		Qui es-tu donc pour faire des esclaves?</a:t>
            </a:r>
            <a:r>
              <a:rPr lang="fr-FR" dirty="0"/>
              <a:t>                                     -Question que l’on se pose à soi-même.				         		</a:t>
            </a:r>
            <a:r>
              <a:rPr lang="fr-FR" dirty="0">
                <a:solidFill>
                  <a:srgbClr val="008000"/>
                </a:solidFill>
              </a:rPr>
              <a:t>Quel droit as-tu sur lui qu’il n’ait pas sur toi?                          </a:t>
            </a:r>
            <a:r>
              <a:rPr lang="fr-FR" dirty="0"/>
              <a:t>-Question à la réponse unique et évidente.				           	</a:t>
            </a:r>
            <a:r>
              <a:rPr lang="fr-FR" dirty="0">
                <a:solidFill>
                  <a:srgbClr val="008000"/>
                </a:solidFill>
              </a:rPr>
              <a:t>Ce pays est à toi ! Et pourquoi? Parce que tu y as mis le pied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/>
              <a:t> On pourrait qualifier la question rhétorique de fausse question. Elle peut prendre une valeur d’ordre (Injonction): </a:t>
            </a:r>
            <a:r>
              <a:rPr lang="fr-FR" dirty="0">
                <a:solidFill>
                  <a:srgbClr val="008000"/>
                </a:solidFill>
              </a:rPr>
              <a:t>Alors, tu viens?                         				Pouvez-vous me passer ce livre?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6" name="Flèche vers la droite 5"/>
          <p:cNvSpPr/>
          <p:nvPr/>
        </p:nvSpPr>
        <p:spPr>
          <a:xfrm>
            <a:off x="4661647" y="2158397"/>
            <a:ext cx="717177" cy="172421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6525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2-Interrogation indirecte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38256"/>
            <a:ext cx="9144000" cy="4640450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La forme d’une proposition subordonnée interrogative indirecte. Sous entend une question avec le verbe qui exprime l’interrogation. Pas d’inversion sujet verbe ni de point d’interrogation.</a:t>
            </a:r>
          </a:p>
          <a:p>
            <a:pPr marL="0" indent="0">
              <a:buNone/>
            </a:pPr>
            <a:r>
              <a:rPr lang="fr-FR" dirty="0"/>
              <a:t>  Construction: introduite par: un déterminant, un pronom, un adverbe                interrogatif + sujet + verbe.</a:t>
            </a:r>
          </a:p>
          <a:p>
            <a:pPr marL="0" indent="0">
              <a:buNone/>
            </a:pPr>
            <a:r>
              <a:rPr lang="fr-FR" dirty="0">
                <a:solidFill>
                  <a:srgbClr val="008000"/>
                </a:solidFill>
              </a:rPr>
              <a:t>       Je lui demande ce qui l’amène a Amiens et si elle y avait quelques personnes de </a:t>
            </a:r>
            <a:r>
              <a:rPr lang="fr-FR" dirty="0" err="1">
                <a:solidFill>
                  <a:srgbClr val="008000"/>
                </a:solidFill>
              </a:rPr>
              <a:t>connaisance</a:t>
            </a:r>
            <a:r>
              <a:rPr lang="fr-FR" dirty="0">
                <a:solidFill>
                  <a:srgbClr val="008000"/>
                </a:solidFill>
              </a:rPr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008000"/>
                </a:solidFill>
              </a:rPr>
              <a:t>Je vais lui demander où est la station de métro ?</a:t>
            </a:r>
          </a:p>
          <a:p>
            <a:pPr marL="0" indent="0">
              <a:buNone/>
            </a:pPr>
            <a:r>
              <a:rPr lang="fr-FR" dirty="0" err="1">
                <a:solidFill>
                  <a:srgbClr val="008000"/>
                </a:solidFill>
              </a:rPr>
              <a:t>Orou</a:t>
            </a:r>
            <a:r>
              <a:rPr lang="mr-IN" dirty="0">
                <a:solidFill>
                  <a:srgbClr val="008000"/>
                </a:solidFill>
              </a:rPr>
              <a:t>…</a:t>
            </a:r>
            <a:r>
              <a:rPr lang="fr-FR" dirty="0">
                <a:solidFill>
                  <a:srgbClr val="008000"/>
                </a:solidFill>
              </a:rPr>
              <a:t> dis-nous à tous ce qu’ils ont écrit sur cette lame de métal?</a:t>
            </a:r>
          </a:p>
        </p:txBody>
      </p:sp>
    </p:spTree>
    <p:extLst>
      <p:ext uri="{BB962C8B-B14F-4D97-AF65-F5344CB8AC3E}">
        <p14:creationId xmlns:p14="http://schemas.microsoft.com/office/powerpoint/2010/main" val="2032326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Maintenant place aux exercices 🥰</a:t>
            </a:r>
          </a:p>
        </p:txBody>
      </p:sp>
      <p:pic>
        <p:nvPicPr>
          <p:cNvPr id="4" name="Image 3" descr="Capture d’écran 2019-11-19 à 10.10.45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24" y="2284505"/>
            <a:ext cx="3147944" cy="4050553"/>
          </a:xfrm>
          <a:prstGeom prst="rect">
            <a:avLst/>
          </a:prstGeom>
        </p:spPr>
      </p:pic>
      <p:pic>
        <p:nvPicPr>
          <p:cNvPr id="5" name="Image 4" descr="Capture d’écran 2019-11-19 à 10.12.40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568" y="2284505"/>
            <a:ext cx="2879275" cy="4273925"/>
          </a:xfrm>
          <a:prstGeom prst="rect">
            <a:avLst/>
          </a:prstGeom>
        </p:spPr>
      </p:pic>
      <p:pic>
        <p:nvPicPr>
          <p:cNvPr id="7" name="Image 6" descr="Capture d’écran 2019-11-19 à 10.14.32.pn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513" y="2284505"/>
            <a:ext cx="2654300" cy="2286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991412" y="4706809"/>
            <a:ext cx="31525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Réécrivez cet extrait en rédigeant en discours indirect les paroles </a:t>
            </a:r>
          </a:p>
        </p:txBody>
      </p:sp>
    </p:spTree>
    <p:extLst>
      <p:ext uri="{BB962C8B-B14F-4D97-AF65-F5344CB8AC3E}">
        <p14:creationId xmlns:p14="http://schemas.microsoft.com/office/powerpoint/2010/main" val="53543462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183</TotalTime>
  <Words>522</Words>
  <Application>Microsoft Office PowerPoint</Application>
  <PresentationFormat>Affichage à l'écran (4:3)</PresentationFormat>
  <Paragraphs>57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Calibri</vt:lpstr>
      <vt:lpstr>Century Gothic</vt:lpstr>
      <vt:lpstr>Wingdings 2</vt:lpstr>
      <vt:lpstr>Perception</vt:lpstr>
      <vt:lpstr>L’INTERROGATION</vt:lpstr>
      <vt:lpstr>Introduction</vt:lpstr>
      <vt:lpstr>1- L’interrogation directe</vt:lpstr>
      <vt:lpstr>1.1 Interrogation totale/ fermée</vt:lpstr>
      <vt:lpstr>1.2 Interrogation Alternative</vt:lpstr>
      <vt:lpstr>1.3 Interrogation partielle/ouverte</vt:lpstr>
      <vt:lpstr>1.4 Question rhétorique et valeur   d’ordre</vt:lpstr>
      <vt:lpstr>2-Interrogation indirecte</vt:lpstr>
      <vt:lpstr>Maintenant place aux exercices 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L’INTERROGATION</dc:title>
  <dc:creator>mathis galhardo</dc:creator>
  <cp:lastModifiedBy>barbara braunstein</cp:lastModifiedBy>
  <cp:revision>21</cp:revision>
  <dcterms:created xsi:type="dcterms:W3CDTF">2019-11-18T20:24:06Z</dcterms:created>
  <dcterms:modified xsi:type="dcterms:W3CDTF">2019-11-19T18:25:58Z</dcterms:modified>
</cp:coreProperties>
</file>